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5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Slides/notesSlide2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7" r:id="rId11"/>
    <p:sldId id="269" r:id="rId12"/>
    <p:sldId id="274" r:id="rId13"/>
    <p:sldId id="276" r:id="rId14"/>
    <p:sldId id="278" r:id="rId15"/>
    <p:sldId id="280" r:id="rId16"/>
    <p:sldId id="285" r:id="rId17"/>
    <p:sldId id="277" r:id="rId18"/>
    <p:sldId id="287" r:id="rId19"/>
  </p:sldIdLst>
  <p:sldSz cx="9144000" cy="6858000" type="screen4x3"/>
  <p:notesSz cx="6858000" cy="92360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20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105" tIns="45052" rIns="90105" bIns="45052" numCol="1" anchor="t" anchorCtr="0" compatLnSpc="1">
            <a:prstTxWarp prst="textNoShape">
              <a:avLst/>
            </a:prstTxWarp>
          </a:bodyPr>
          <a:lstStyle>
            <a:lvl1pPr defTabSz="901700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105" tIns="45052" rIns="90105" bIns="45052" numCol="1" anchor="t" anchorCtr="0" compatLnSpc="1">
            <a:prstTxWarp prst="textNoShape">
              <a:avLst/>
            </a:prstTxWarp>
          </a:bodyPr>
          <a:lstStyle>
            <a:lvl1pPr algn="r" defTabSz="901700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2525"/>
            <a:ext cx="29718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105" tIns="45052" rIns="90105" bIns="45052" numCol="1" anchor="b" anchorCtr="0" compatLnSpc="1">
            <a:prstTxWarp prst="textNoShape">
              <a:avLst/>
            </a:prstTxWarp>
          </a:bodyPr>
          <a:lstStyle>
            <a:lvl1pPr defTabSz="901700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772525"/>
            <a:ext cx="29718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105" tIns="45052" rIns="90105" bIns="45052" numCol="1" anchor="b" anchorCtr="0" compatLnSpc="1">
            <a:prstTxWarp prst="textNoShape">
              <a:avLst/>
            </a:prstTxWarp>
          </a:bodyPr>
          <a:lstStyle>
            <a:lvl1pPr algn="r" defTabSz="901700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8D50F36-6FCA-4513-B086-6825F4B6F9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61" tIns="45981" rIns="91961" bIns="45981" numCol="1" anchor="t" anchorCtr="0" compatLnSpc="1">
            <a:prstTxWarp prst="textNoShape">
              <a:avLst/>
            </a:prstTxWarp>
          </a:bodyPr>
          <a:lstStyle>
            <a:lvl1pPr defTabSz="919163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61" tIns="45981" rIns="91961" bIns="45981" numCol="1" anchor="t" anchorCtr="0" compatLnSpc="1">
            <a:prstTxWarp prst="textNoShape">
              <a:avLst/>
            </a:prstTxWarp>
          </a:bodyPr>
          <a:lstStyle>
            <a:lvl1pPr algn="r" defTabSz="919163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20775" y="693738"/>
            <a:ext cx="4616450" cy="34623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73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86263"/>
            <a:ext cx="5486400" cy="415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61" tIns="45981" rIns="91961" bIns="459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2525"/>
            <a:ext cx="29718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61" tIns="45981" rIns="91961" bIns="45981" numCol="1" anchor="b" anchorCtr="0" compatLnSpc="1">
            <a:prstTxWarp prst="textNoShape">
              <a:avLst/>
            </a:prstTxWarp>
          </a:bodyPr>
          <a:lstStyle>
            <a:lvl1pPr defTabSz="919163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772525"/>
            <a:ext cx="29718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61" tIns="45981" rIns="91961" bIns="45981" numCol="1" anchor="b" anchorCtr="0" compatLnSpc="1">
            <a:prstTxWarp prst="textNoShape">
              <a:avLst/>
            </a:prstTxWarp>
          </a:bodyPr>
          <a:lstStyle>
            <a:lvl1pPr algn="r" defTabSz="919163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404DFE8-A066-4E62-B517-E13C4A22F9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19163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19163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19163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19163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DCFE70FA-34A3-49E3-95B7-074D019AEE0C}" type="slidenum">
              <a:rPr lang="en-US" altLang="en-US" smtClean="0">
                <a:latin typeface="Arial" panose="020B0604020202020204" pitchFamily="34" charset="0"/>
              </a:rPr>
              <a:pPr/>
              <a:t>1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CA" altLang="en-US" smtClean="0">
                <a:latin typeface="Arial" panose="020B0604020202020204" pitchFamily="34" charset="0"/>
              </a:rPr>
              <a:t>To accompany the “Financial Planning for Post Secondary Education” handout</a:t>
            </a:r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19163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19163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19163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19163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D613D521-D280-4810-94E9-50D739F08A1B}" type="slidenum">
              <a:rPr lang="en-US" altLang="en-US" smtClean="0">
                <a:latin typeface="Arial" panose="020B0604020202020204" pitchFamily="34" charset="0"/>
              </a:rPr>
              <a:pPr/>
              <a:t>16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877 h 1906"/>
                <a:gd name="T4" fmla="*/ 5940 w 5740"/>
                <a:gd name="T5" fmla="*/ 877 h 1906"/>
                <a:gd name="T6" fmla="*/ 59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04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4044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8D3C3-D45E-41F9-9F0C-C15D9B2BF9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5243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18D827-C220-4E9D-AEA4-6390D0609C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231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F62A7-4305-4907-B413-C9560B7379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655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9F057-7C11-4FD2-82FE-2CB3FFE879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258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04EDF-C544-446D-A7F4-717C7A59AE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168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77540-8B89-47DD-9724-48B15DB3C0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989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387A15-984F-49E6-835C-AD23D01FA0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0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57BF25-A897-4666-A020-99E705FE26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85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6337C8-EDEB-4685-BDAD-731F644E80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56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43A6A9-F213-4AAB-B7B6-A1445E91C0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840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C8785-DEE1-46C8-9684-7871140EFB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429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C6E01-57E5-409C-93A6-BC40705433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883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F76983-01B7-452F-B70B-37BCEBB2DB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761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84185D8-D00B-4B92-81E4-30E6348C2D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43014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3015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3016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18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3019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877 h 1906"/>
                <a:gd name="T4" fmla="*/ 5940 w 5740"/>
                <a:gd name="T5" fmla="*/ 877 h 1906"/>
                <a:gd name="T6" fmla="*/ 59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021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302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2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54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hyperlink" Target="https://www.ontario.ca/page/osap-ontario-student-assistance-program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hyperlink" Target="http://www.studentawards.com/" TargetMode="External"/><Relationship Id="rId5" Type="http://schemas.openxmlformats.org/officeDocument/2006/relationships/hyperlink" Target="http://www.scholarshipscanada.com/" TargetMode="External"/><Relationship Id="rId4" Type="http://schemas.openxmlformats.org/officeDocument/2006/relationships/hyperlink" Target="http://www.electronicinfo.ca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hyperlink" Target="http://www.myblueprint.ca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CA" smtClean="0">
                <a:solidFill>
                  <a:schemeClr val="hlink"/>
                </a:solidFill>
              </a:rPr>
              <a:t>Financial Planning for Post Secondary Education</a:t>
            </a:r>
            <a:endParaRPr lang="en-US" smtClean="0">
              <a:solidFill>
                <a:schemeClr val="hlink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CA" altLang="en-US" dirty="0" smtClean="0"/>
          </a:p>
          <a:p>
            <a:pPr eaLnBrk="1" hangingPunct="1">
              <a:defRPr/>
            </a:pPr>
            <a:r>
              <a:rPr lang="en-CA" altLang="en-US" sz="3600" dirty="0" smtClean="0"/>
              <a:t>TLSS – 2020</a:t>
            </a:r>
          </a:p>
          <a:p>
            <a:pPr eaLnBrk="1" hangingPunct="1">
              <a:defRPr/>
            </a:pPr>
            <a:endParaRPr lang="en-CA" altLang="en-US" sz="3600" dirty="0" smtClean="0"/>
          </a:p>
          <a:p>
            <a:pPr eaLnBrk="1" hangingPunct="1">
              <a:defRPr/>
            </a:pPr>
            <a:endParaRPr lang="en-US" altLang="en-US" dirty="0" smtClean="0"/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762000" y="6400800"/>
            <a:ext cx="7391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CA" altLang="en-US" sz="180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53"/>
    </mc:Choice>
    <mc:Fallback xmlns="">
      <p:transition spd="slow" advTm="29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CA" sz="4000" smtClean="0">
                <a:solidFill>
                  <a:schemeClr val="hlink"/>
                </a:solidFill>
              </a:rPr>
              <a:t>FUNDING POST-SECONDARY</a:t>
            </a:r>
            <a:endParaRPr lang="en-US" sz="4000" smtClean="0">
              <a:solidFill>
                <a:schemeClr val="hlink"/>
              </a:solidFill>
            </a:endParaRP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1219200" y="1447800"/>
            <a:ext cx="6781800" cy="477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CA" altLang="en-US" dirty="0">
                <a:solidFill>
                  <a:schemeClr val="tx2"/>
                </a:solidFill>
              </a:rPr>
              <a:t>OSAP </a:t>
            </a:r>
            <a:endParaRPr lang="en-CA" altLang="en-US" dirty="0" smtClean="0">
              <a:solidFill>
                <a:schemeClr val="tx2"/>
              </a:solidFill>
            </a:endParaRPr>
          </a:p>
          <a:p>
            <a:pPr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CA" altLang="en-US" dirty="0" smtClean="0">
                <a:solidFill>
                  <a:schemeClr val="tx2"/>
                </a:solidFill>
              </a:rPr>
              <a:t>Scholarships </a:t>
            </a:r>
            <a:r>
              <a:rPr lang="en-CA" altLang="en-US" dirty="0">
                <a:solidFill>
                  <a:schemeClr val="tx2"/>
                </a:solidFill>
              </a:rPr>
              <a:t>and bursaries</a:t>
            </a:r>
          </a:p>
          <a:p>
            <a:pPr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CA" altLang="en-US" dirty="0">
                <a:solidFill>
                  <a:schemeClr val="tx2"/>
                </a:solidFill>
              </a:rPr>
              <a:t>Family support</a:t>
            </a:r>
          </a:p>
          <a:p>
            <a:pPr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CA" altLang="en-US" dirty="0">
                <a:solidFill>
                  <a:schemeClr val="tx2"/>
                </a:solidFill>
              </a:rPr>
              <a:t>Part-time work during the school year</a:t>
            </a:r>
          </a:p>
          <a:p>
            <a:pPr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CA" altLang="en-US" dirty="0">
                <a:solidFill>
                  <a:schemeClr val="tx2"/>
                </a:solidFill>
              </a:rPr>
              <a:t>Full-time work during the summer/off-term</a:t>
            </a:r>
          </a:p>
          <a:p>
            <a:pPr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CA" altLang="en-US" dirty="0">
                <a:solidFill>
                  <a:schemeClr val="tx2"/>
                </a:solidFill>
              </a:rPr>
              <a:t>Private banks</a:t>
            </a:r>
            <a:endParaRPr lang="en-US" altLang="en-US" dirty="0">
              <a:solidFill>
                <a:schemeClr val="tx2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39"/>
    </mc:Choice>
    <mc:Fallback xmlns="">
      <p:transition spd="slow" advTm="31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CA" smtClean="0">
                <a:solidFill>
                  <a:schemeClr val="hlink"/>
                </a:solidFill>
              </a:rPr>
              <a:t>FUNDING:  OSAP</a:t>
            </a:r>
            <a:endParaRPr lang="en-US" smtClean="0">
              <a:solidFill>
                <a:schemeClr val="hlink"/>
              </a:solidFill>
            </a:endParaRP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219200" y="1447800"/>
            <a:ext cx="6781800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CA" altLang="en-US" sz="2400" dirty="0">
                <a:solidFill>
                  <a:srgbClr val="FF6600"/>
                </a:solidFill>
              </a:rPr>
              <a:t>O</a:t>
            </a:r>
            <a:r>
              <a:rPr lang="en-CA" altLang="en-US" sz="2400" dirty="0">
                <a:solidFill>
                  <a:schemeClr val="tx2"/>
                </a:solidFill>
              </a:rPr>
              <a:t>ntario </a:t>
            </a:r>
            <a:r>
              <a:rPr lang="en-CA" altLang="en-US" sz="2400" dirty="0">
                <a:solidFill>
                  <a:srgbClr val="FF6600"/>
                </a:solidFill>
              </a:rPr>
              <a:t>S</a:t>
            </a:r>
            <a:r>
              <a:rPr lang="en-CA" altLang="en-US" sz="2400" dirty="0">
                <a:solidFill>
                  <a:schemeClr val="tx2"/>
                </a:solidFill>
              </a:rPr>
              <a:t>tudent </a:t>
            </a:r>
            <a:r>
              <a:rPr lang="en-CA" altLang="en-US" sz="2400" dirty="0">
                <a:solidFill>
                  <a:srgbClr val="FF6600"/>
                </a:solidFill>
              </a:rPr>
              <a:t>A</a:t>
            </a:r>
            <a:r>
              <a:rPr lang="en-CA" altLang="en-US" sz="2400" dirty="0">
                <a:solidFill>
                  <a:schemeClr val="tx2"/>
                </a:solidFill>
              </a:rPr>
              <a:t>ssistance </a:t>
            </a:r>
            <a:r>
              <a:rPr lang="en-CA" altLang="en-US" sz="2400" dirty="0">
                <a:solidFill>
                  <a:srgbClr val="FF6600"/>
                </a:solidFill>
              </a:rPr>
              <a:t>P</a:t>
            </a:r>
            <a:r>
              <a:rPr lang="en-CA" altLang="en-US" sz="2400" dirty="0">
                <a:solidFill>
                  <a:schemeClr val="tx2"/>
                </a:solidFill>
              </a:rPr>
              <a:t>rogram</a:t>
            </a:r>
          </a:p>
          <a:p>
            <a:pPr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CA" altLang="en-US" sz="2400" dirty="0">
                <a:solidFill>
                  <a:schemeClr val="tx2"/>
                </a:solidFill>
              </a:rPr>
              <a:t>Provides financial assistance to </a:t>
            </a:r>
            <a:r>
              <a:rPr lang="en-CA" altLang="en-US" sz="2400" i="1" dirty="0">
                <a:solidFill>
                  <a:schemeClr val="tx2"/>
                </a:solidFill>
              </a:rPr>
              <a:t>eligible</a:t>
            </a:r>
            <a:r>
              <a:rPr lang="en-CA" altLang="en-US" sz="2400" dirty="0">
                <a:solidFill>
                  <a:schemeClr val="tx2"/>
                </a:solidFill>
              </a:rPr>
              <a:t> post-secondary students</a:t>
            </a:r>
          </a:p>
          <a:p>
            <a:pPr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CA" altLang="en-US" sz="2400" dirty="0">
                <a:solidFill>
                  <a:schemeClr val="tx2"/>
                </a:solidFill>
              </a:rPr>
              <a:t>Online </a:t>
            </a:r>
            <a:r>
              <a:rPr lang="en-CA" altLang="en-US" sz="2400" dirty="0" smtClean="0">
                <a:solidFill>
                  <a:schemeClr val="tx2"/>
                </a:solidFill>
              </a:rPr>
              <a:t>“OSAP AID ESTIMATOR” </a:t>
            </a:r>
            <a:r>
              <a:rPr lang="en-CA" altLang="en-US" sz="2400" dirty="0">
                <a:solidFill>
                  <a:schemeClr val="tx2"/>
                </a:solidFill>
              </a:rPr>
              <a:t>will predict estimated loan available  </a:t>
            </a:r>
            <a:endParaRPr lang="en-CA" altLang="en-US" sz="2400" dirty="0" smtClean="0">
              <a:solidFill>
                <a:schemeClr val="tx2"/>
              </a:solidFill>
            </a:endParaRPr>
          </a:p>
          <a:p>
            <a:pPr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CA" altLang="en-US" sz="2400" dirty="0" smtClean="0">
                <a:solidFill>
                  <a:schemeClr val="tx2"/>
                </a:solidFill>
              </a:rPr>
              <a:t>Application and information are available at this website</a:t>
            </a:r>
          </a:p>
          <a:p>
            <a:pPr>
              <a:spcBef>
                <a:spcPct val="50000"/>
              </a:spcBef>
              <a:buClrTx/>
              <a:buSzTx/>
              <a:buNone/>
            </a:pPr>
            <a:r>
              <a:rPr lang="en-CA" altLang="en-US" sz="2400" dirty="0" smtClean="0">
                <a:solidFill>
                  <a:schemeClr val="tx2"/>
                </a:solidFill>
                <a:hlinkClick r:id="rId4"/>
              </a:rPr>
              <a:t>https://www.ontario.ca/page/osap-ontario-student-assistance-program</a:t>
            </a:r>
            <a:endParaRPr lang="en-CA" altLang="en-US" sz="2400" dirty="0" smtClean="0">
              <a:solidFill>
                <a:schemeClr val="tx2"/>
              </a:solidFill>
            </a:endParaRP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400" dirty="0">
              <a:solidFill>
                <a:schemeClr val="tx2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79"/>
    </mc:Choice>
    <mc:Fallback xmlns="">
      <p:transition spd="slow" advTm="40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CA" sz="4000" smtClean="0">
                <a:solidFill>
                  <a:schemeClr val="hlink"/>
                </a:solidFill>
              </a:rPr>
              <a:t>FUNDING:  SCHOLARSHIPS AND BURSARIES</a:t>
            </a:r>
            <a:endParaRPr lang="en-US" sz="4000" smtClean="0">
              <a:solidFill>
                <a:schemeClr val="hlink"/>
              </a:solidFill>
            </a:endParaRP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228600" y="1447800"/>
            <a:ext cx="8686800" cy="637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CA" altLang="en-US" sz="2400">
                <a:solidFill>
                  <a:schemeClr val="tx2"/>
                </a:solidFill>
              </a:rPr>
              <a:t>Information and applications for most all scholarships are now </a:t>
            </a:r>
            <a:r>
              <a:rPr lang="en-CA" altLang="en-US" sz="2400" i="1">
                <a:solidFill>
                  <a:schemeClr val="tx2"/>
                </a:solidFill>
              </a:rPr>
              <a:t>online</a:t>
            </a:r>
          </a:p>
          <a:p>
            <a:pPr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CA" altLang="en-US" sz="2400">
                <a:solidFill>
                  <a:schemeClr val="tx2"/>
                </a:solidFill>
              </a:rPr>
              <a:t>Places to research:</a:t>
            </a:r>
          </a:p>
          <a:p>
            <a:pPr lvl="1">
              <a:spcBef>
                <a:spcPct val="5000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en-CA" altLang="en-US" sz="2400">
                <a:solidFill>
                  <a:schemeClr val="tx2"/>
                </a:solidFill>
                <a:hlinkClick r:id="rId4"/>
              </a:rPr>
              <a:t>www.electronicinfo.ca</a:t>
            </a:r>
            <a:endParaRPr lang="en-CA" altLang="en-US" sz="2400">
              <a:solidFill>
                <a:schemeClr val="tx2"/>
              </a:solidFill>
            </a:endParaRPr>
          </a:p>
          <a:p>
            <a:pPr lvl="1">
              <a:spcBef>
                <a:spcPct val="5000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en-CA" altLang="en-US" sz="2400">
                <a:solidFill>
                  <a:schemeClr val="tx2"/>
                </a:solidFill>
                <a:hlinkClick r:id="rId5"/>
              </a:rPr>
              <a:t>www.scholarshipscanada.com</a:t>
            </a:r>
            <a:endParaRPr lang="en-CA" altLang="en-US" sz="2400">
              <a:solidFill>
                <a:schemeClr val="tx2"/>
              </a:solidFill>
            </a:endParaRPr>
          </a:p>
          <a:p>
            <a:pPr lvl="1">
              <a:spcBef>
                <a:spcPct val="5000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en-CA" altLang="en-US" sz="2400">
                <a:solidFill>
                  <a:schemeClr val="tx2"/>
                </a:solidFill>
                <a:hlinkClick r:id="rId6"/>
              </a:rPr>
              <a:t>www.studentawards.com</a:t>
            </a:r>
            <a:endParaRPr lang="en-CA" altLang="en-US" sz="2400">
              <a:solidFill>
                <a:schemeClr val="tx2"/>
              </a:solidFill>
            </a:endParaRPr>
          </a:p>
          <a:p>
            <a:pPr lvl="1">
              <a:spcBef>
                <a:spcPct val="5000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en-CA" altLang="en-US" sz="2400">
                <a:solidFill>
                  <a:srgbClr val="FFC000"/>
                </a:solidFill>
              </a:rPr>
              <a:t>www.seekingscholarships.com</a:t>
            </a:r>
          </a:p>
          <a:p>
            <a:pPr lvl="1">
              <a:spcBef>
                <a:spcPct val="5000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en-CA" altLang="en-US" sz="2400">
                <a:solidFill>
                  <a:schemeClr val="tx2"/>
                </a:solidFill>
              </a:rPr>
              <a:t>Individual universities and colleges – check the Awards section in their calendar/website</a:t>
            </a:r>
          </a:p>
          <a:p>
            <a:pPr lvl="1">
              <a:spcBef>
                <a:spcPct val="5000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en-CA" altLang="en-US" sz="2400">
                <a:solidFill>
                  <a:schemeClr val="tx2"/>
                </a:solidFill>
              </a:rPr>
              <a:t>If you need a transcript, ask Mrs. Buckland  several days ahead</a:t>
            </a:r>
          </a:p>
          <a:p>
            <a:pPr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CA" altLang="en-US" sz="2400" b="1">
                <a:solidFill>
                  <a:srgbClr val="FF9933"/>
                </a:solidFill>
              </a:rPr>
              <a:t>PAY ATTENTION TO DEADLINES!!</a:t>
            </a:r>
          </a:p>
          <a:p>
            <a:pPr lvl="1">
              <a:spcBef>
                <a:spcPct val="50000"/>
              </a:spcBef>
              <a:buClrTx/>
              <a:buSzTx/>
              <a:buFont typeface="Wingdings" panose="05000000000000000000" pitchFamily="2" charset="2"/>
              <a:buChar char="Ø"/>
            </a:pPr>
            <a:endParaRPr lang="en-CA" altLang="en-US" sz="2400" b="1">
              <a:solidFill>
                <a:srgbClr val="FF9933"/>
              </a:solidFill>
            </a:endParaRPr>
          </a:p>
          <a:p>
            <a:pPr lvl="1">
              <a:spcBef>
                <a:spcPct val="50000"/>
              </a:spcBef>
              <a:buClrTx/>
              <a:buSzTx/>
              <a:buFont typeface="Wingdings" panose="05000000000000000000" pitchFamily="2" charset="2"/>
              <a:buNone/>
            </a:pPr>
            <a:endParaRPr lang="en-US" altLang="en-US" sz="2400">
              <a:solidFill>
                <a:schemeClr val="tx2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77"/>
    </mc:Choice>
    <mc:Fallback xmlns="">
      <p:transition spd="slow" advTm="43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CA" smtClean="0">
                <a:solidFill>
                  <a:schemeClr val="hlink"/>
                </a:solidFill>
              </a:rPr>
              <a:t>CREATING A BUDGET</a:t>
            </a:r>
            <a:endParaRPr lang="en-US" smtClean="0">
              <a:solidFill>
                <a:schemeClr val="hlink"/>
              </a:solidFill>
            </a:endParaRPr>
          </a:p>
        </p:txBody>
      </p:sp>
      <p:sp>
        <p:nvSpPr>
          <p:cNvPr id="73734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CA" smtClean="0">
                <a:hlinkClick r:id="rId4"/>
              </a:rPr>
              <a:t>www.myblueprint.ca</a:t>
            </a:r>
            <a:endParaRPr lang="en-CA" smtClean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CA" smtClean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CA" smtClean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31"/>
    </mc:Choice>
    <mc:Fallback xmlns="">
      <p:transition spd="slow" advTm="41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CA" sz="4000" smtClean="0">
                <a:solidFill>
                  <a:schemeClr val="hlink"/>
                </a:solidFill>
              </a:rPr>
              <a:t>Local Opportunities:  </a:t>
            </a:r>
            <a:br>
              <a:rPr lang="en-CA" sz="4000" smtClean="0">
                <a:solidFill>
                  <a:schemeClr val="hlink"/>
                </a:solidFill>
              </a:rPr>
            </a:br>
            <a:r>
              <a:rPr lang="en-CA" sz="4000" smtClean="0">
                <a:solidFill>
                  <a:schemeClr val="hlink"/>
                </a:solidFill>
              </a:rPr>
              <a:t>Lakehead University Orillia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31"/>
    </mc:Choice>
    <mc:Fallback xmlns="">
      <p:transition spd="slow" advTm="6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CA" sz="4000" smtClean="0">
                <a:solidFill>
                  <a:schemeClr val="hlink"/>
                </a:solidFill>
              </a:rPr>
              <a:t>Lakehead Orillia:</a:t>
            </a:r>
            <a:br>
              <a:rPr lang="en-CA" sz="4000" smtClean="0">
                <a:solidFill>
                  <a:schemeClr val="hlink"/>
                </a:solidFill>
              </a:rPr>
            </a:br>
            <a:r>
              <a:rPr lang="en-CA" sz="3200" smtClean="0">
                <a:solidFill>
                  <a:schemeClr val="hlink"/>
                </a:solidFill>
              </a:rPr>
              <a:t>Academic Entrance Scholarships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</p:nvPr>
        </p:nvGraphicFramePr>
        <p:xfrm>
          <a:off x="323850" y="1617663"/>
          <a:ext cx="8229600" cy="2803600"/>
        </p:xfrm>
        <a:graphic>
          <a:graphicData uri="http://schemas.openxmlformats.org/drawingml/2006/table">
            <a:tbl>
              <a:tblPr/>
              <a:tblGrid>
                <a:gridCol w="2170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62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18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Academic Average</a:t>
                      </a:r>
                    </a:p>
                  </a:txBody>
                  <a:tcPr marT="45664" marB="4566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Scholarship Total</a:t>
                      </a:r>
                    </a:p>
                  </a:txBody>
                  <a:tcPr marT="45664" marB="4566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Scholarships Available</a:t>
                      </a:r>
                    </a:p>
                  </a:txBody>
                  <a:tcPr marT="45664" marB="4566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18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itchFamily="18" charset="0"/>
                        </a:rPr>
                        <a:t>95.0% &amp; Over</a:t>
                      </a:r>
                    </a:p>
                  </a:txBody>
                  <a:tcPr marT="45664" marB="4566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D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itchFamily="18" charset="0"/>
                        </a:rPr>
                        <a:t>FREE TUITION (Tuition x 4 Years)</a:t>
                      </a:r>
                    </a:p>
                  </a:txBody>
                  <a:tcPr marT="45664" marB="4566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D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UNLIMITED</a:t>
                      </a:r>
                    </a:p>
                  </a:txBody>
                  <a:tcPr marT="45664" marB="4566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D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5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itchFamily="18" charset="0"/>
                        </a:rPr>
                        <a:t>90.0%-94.9%</a:t>
                      </a:r>
                    </a:p>
                  </a:txBody>
                  <a:tcPr marT="45664" marB="4566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6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itchFamily="18" charset="0"/>
                        </a:rPr>
                        <a:t>$10,000 ($2,500 x 4 Years)</a:t>
                      </a:r>
                    </a:p>
                  </a:txBody>
                  <a:tcPr marT="45664" marB="4566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6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UNLIMITED</a:t>
                      </a:r>
                    </a:p>
                  </a:txBody>
                  <a:tcPr marT="45664" marB="4566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5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itchFamily="18" charset="0"/>
                        </a:rPr>
                        <a:t>85.0% - 89.9%</a:t>
                      </a:r>
                    </a:p>
                  </a:txBody>
                  <a:tcPr marT="45664" marB="4566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D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itchFamily="18" charset="0"/>
                        </a:rPr>
                        <a:t>$6,000 ($1,500 x 4 Years)</a:t>
                      </a:r>
                    </a:p>
                  </a:txBody>
                  <a:tcPr marT="45664" marB="4566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D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UNLIMITED</a:t>
                      </a:r>
                    </a:p>
                  </a:txBody>
                  <a:tcPr marT="45664" marB="4566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D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5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itchFamily="18" charset="0"/>
                        </a:rPr>
                        <a:t>80.0% - 84.9%</a:t>
                      </a:r>
                    </a:p>
                  </a:txBody>
                  <a:tcPr marT="45664" marB="4566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6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itchFamily="18" charset="0"/>
                        </a:rPr>
                        <a:t>$4,000 ($1,000 x 4 Years)</a:t>
                      </a:r>
                    </a:p>
                  </a:txBody>
                  <a:tcPr marT="45664" marB="4566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6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UNLIMITED</a:t>
                      </a:r>
                    </a:p>
                  </a:txBody>
                  <a:tcPr marT="45664" marB="4566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3581" name="TextBox 4"/>
          <p:cNvSpPr txBox="1">
            <a:spLocks noChangeArrowheads="1"/>
          </p:cNvSpPr>
          <p:nvPr/>
        </p:nvSpPr>
        <p:spPr bwMode="auto">
          <a:xfrm>
            <a:off x="315913" y="1093788"/>
            <a:ext cx="8237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2400">
                <a:latin typeface="Arial" panose="020B0604020202020204" pitchFamily="34" charset="0"/>
              </a:rPr>
              <a:t>Automatic – No Scholarship Application Required</a:t>
            </a:r>
          </a:p>
        </p:txBody>
      </p:sp>
      <p:sp>
        <p:nvSpPr>
          <p:cNvPr id="23582" name="TextBox 5"/>
          <p:cNvSpPr txBox="1">
            <a:spLocks noChangeArrowheads="1"/>
          </p:cNvSpPr>
          <p:nvPr/>
        </p:nvSpPr>
        <p:spPr bwMode="auto">
          <a:xfrm>
            <a:off x="315913" y="4549775"/>
            <a:ext cx="871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2400">
                <a:latin typeface="Arial" panose="020B0604020202020204" pitchFamily="34" charset="0"/>
              </a:rPr>
              <a:t>Based on Best 6 Gr 12 U/M courses; 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21"/>
    </mc:Choice>
    <mc:Fallback xmlns="">
      <p:transition spd="slow" advTm="22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ChangeArrowheads="1"/>
          </p:cNvSpPr>
          <p:nvPr/>
        </p:nvSpPr>
        <p:spPr bwMode="auto">
          <a:xfrm>
            <a:off x="561975" y="685800"/>
            <a:ext cx="7246938" cy="547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CA" altLang="en-US" sz="4400" dirty="0">
                <a:solidFill>
                  <a:srgbClr val="FFC000"/>
                </a:solidFill>
              </a:rPr>
              <a:t>Georgian College – Orillia</a:t>
            </a: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endParaRPr lang="en-CA" altLang="en-US" sz="1800" dirty="0">
              <a:solidFill>
                <a:schemeClr val="tx2"/>
              </a:solidFill>
            </a:endParaRP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endParaRPr lang="en-CA" altLang="en-US" sz="1800" dirty="0">
              <a:solidFill>
                <a:schemeClr val="tx2"/>
              </a:solidFill>
            </a:endParaRP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CA" altLang="en-US" sz="2400" dirty="0">
                <a:solidFill>
                  <a:schemeClr val="tx2"/>
                </a:solidFill>
              </a:rPr>
              <a:t>Georgian has many scholarships and bursaries available too</a:t>
            </a: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endParaRPr lang="en-CA" altLang="en-US" sz="1800" dirty="0">
              <a:solidFill>
                <a:schemeClr val="tx2"/>
              </a:solidFill>
            </a:endParaRP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CA" altLang="en-US" sz="1800" i="1" dirty="0">
                <a:solidFill>
                  <a:schemeClr val="tx2"/>
                </a:solidFill>
              </a:rPr>
              <a:t>Example</a:t>
            </a: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CA" altLang="en-US" b="1" dirty="0">
                <a:solidFill>
                  <a:schemeClr val="tx2"/>
                </a:solidFill>
              </a:rPr>
              <a:t>First Generation Scholarship</a:t>
            </a: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endParaRPr lang="en-CA" altLang="en-US" sz="1800" dirty="0">
              <a:solidFill>
                <a:schemeClr val="tx2"/>
              </a:solidFill>
            </a:endParaRP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CA" altLang="en-US" sz="1800" i="1" dirty="0">
                <a:solidFill>
                  <a:schemeClr val="tx2"/>
                </a:solidFill>
              </a:rPr>
              <a:t>Contact:</a:t>
            </a:r>
            <a:endParaRPr lang="en-CA" altLang="en-US" sz="1800" i="1" u="sng" dirty="0">
              <a:solidFill>
                <a:schemeClr val="tx2"/>
              </a:solidFill>
            </a:endParaRP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CA" altLang="en-US" b="1" dirty="0">
                <a:solidFill>
                  <a:schemeClr val="tx2"/>
                </a:solidFill>
              </a:rPr>
              <a:t>Financial Aid Office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14"/>
    </mc:Choice>
    <mc:Fallback xmlns="">
      <p:transition spd="slow" advTm="18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CA" smtClean="0">
                <a:solidFill>
                  <a:schemeClr val="hlink"/>
                </a:solidFill>
              </a:rPr>
              <a:t>Final Tips..</a:t>
            </a:r>
            <a:endParaRPr lang="en-US" smtClean="0">
              <a:solidFill>
                <a:schemeClr val="hlink"/>
              </a:solidFill>
            </a:endParaRP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Char char="•"/>
              <a:defRPr/>
            </a:pPr>
            <a:r>
              <a:rPr lang="en-CA" altLang="en-US" dirty="0" smtClean="0"/>
              <a:t>Don’t live above your  means</a:t>
            </a:r>
          </a:p>
          <a:p>
            <a:pPr eaLnBrk="1" hangingPunct="1">
              <a:lnSpc>
                <a:spcPct val="90000"/>
              </a:lnSpc>
              <a:buFontTx/>
              <a:buChar char="•"/>
              <a:defRPr/>
            </a:pPr>
            <a:r>
              <a:rPr lang="en-CA" altLang="en-US" dirty="0" smtClean="0"/>
              <a:t>Keep organized records of your finances</a:t>
            </a:r>
            <a:r>
              <a:rPr lang="en-CA" altLang="en-US" sz="2400" dirty="0" smtClean="0"/>
              <a:t>(file folder/envelope)</a:t>
            </a:r>
          </a:p>
          <a:p>
            <a:pPr eaLnBrk="1" hangingPunct="1">
              <a:lnSpc>
                <a:spcPct val="90000"/>
              </a:lnSpc>
              <a:buFontTx/>
              <a:buChar char="•"/>
              <a:defRPr/>
            </a:pPr>
            <a:r>
              <a:rPr lang="en-CA" altLang="en-US" dirty="0" smtClean="0"/>
              <a:t>Maintain a </a:t>
            </a:r>
            <a:r>
              <a:rPr lang="en-CA" altLang="en-US" u="sng" dirty="0" smtClean="0">
                <a:solidFill>
                  <a:srgbClr val="FF6600"/>
                </a:solidFill>
              </a:rPr>
              <a:t>good credit rating</a:t>
            </a:r>
            <a:r>
              <a:rPr lang="en-CA" altLang="en-US" dirty="0" smtClean="0"/>
              <a:t> with banks and other creditors</a:t>
            </a:r>
          </a:p>
          <a:p>
            <a:pPr eaLnBrk="1" hangingPunct="1">
              <a:lnSpc>
                <a:spcPct val="90000"/>
              </a:lnSpc>
              <a:buFontTx/>
              <a:buChar char="•"/>
              <a:defRPr/>
            </a:pPr>
            <a:r>
              <a:rPr lang="en-CA" altLang="en-US" dirty="0" smtClean="0"/>
              <a:t>If you do borrow money, only borrow what you </a:t>
            </a:r>
            <a:r>
              <a:rPr lang="en-CA" altLang="en-US" i="1" dirty="0" smtClean="0"/>
              <a:t>need</a:t>
            </a:r>
            <a:r>
              <a:rPr lang="en-CA" altLang="en-US" dirty="0" smtClean="0"/>
              <a:t>, even if you are offered more</a:t>
            </a:r>
          </a:p>
          <a:p>
            <a:pPr eaLnBrk="1" hangingPunct="1">
              <a:lnSpc>
                <a:spcPct val="90000"/>
              </a:lnSpc>
              <a:buFontTx/>
              <a:buChar char="•"/>
              <a:defRPr/>
            </a:pPr>
            <a:r>
              <a:rPr lang="en-CA" altLang="en-US" dirty="0" smtClean="0"/>
              <a:t>Find out which local merchants give discounts with student cards and use them</a:t>
            </a:r>
          </a:p>
          <a:p>
            <a:pPr eaLnBrk="1" hangingPunct="1">
              <a:lnSpc>
                <a:spcPct val="90000"/>
              </a:lnSpc>
              <a:buFontTx/>
              <a:buChar char="•"/>
              <a:defRPr/>
            </a:pPr>
            <a:r>
              <a:rPr lang="en-CA" altLang="en-US" dirty="0" smtClean="0"/>
              <a:t>Keep track of your debt and how it will look when you graduate</a:t>
            </a:r>
            <a:endParaRPr lang="en-US" altLang="en-US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84"/>
    </mc:Choice>
    <mc:Fallback xmlns="">
      <p:transition spd="slow" advTm="31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LUCK 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Believe in your education investment – it is worth it!!</a:t>
            </a:r>
          </a:p>
          <a:p>
            <a:endParaRPr lang="en-US" dirty="0"/>
          </a:p>
          <a:p>
            <a:r>
              <a:rPr lang="en-US" dirty="0" smtClean="0"/>
              <a:t>Visit the Financial Aid office at your school – they are the experts and can offer great advice</a:t>
            </a:r>
          </a:p>
          <a:p>
            <a:endParaRPr lang="en-US" dirty="0"/>
          </a:p>
          <a:p>
            <a:r>
              <a:rPr lang="en-US" dirty="0" smtClean="0"/>
              <a:t>Enjoy your Post-secondary journey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35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93"/>
    </mc:Choice>
    <mc:Fallback xmlns="">
      <p:transition spd="slow" advTm="35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CA" sz="4000" smtClean="0">
                <a:solidFill>
                  <a:schemeClr val="hlink"/>
                </a:solidFill>
              </a:rPr>
              <a:t>THE COST OF POST-SECONDARY</a:t>
            </a:r>
            <a:endParaRPr lang="en-US" sz="4000" smtClean="0">
              <a:solidFill>
                <a:schemeClr val="hlink"/>
              </a:solidFill>
            </a:endParaRPr>
          </a:p>
        </p:txBody>
      </p:sp>
      <p:sp>
        <p:nvSpPr>
          <p:cNvPr id="7171" name="Text Box 9"/>
          <p:cNvSpPr txBox="1">
            <a:spLocks noChangeArrowheads="1"/>
          </p:cNvSpPr>
          <p:nvPr/>
        </p:nvSpPr>
        <p:spPr bwMode="auto">
          <a:xfrm>
            <a:off x="1219200" y="1447800"/>
            <a:ext cx="6781800" cy="423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CA" altLang="en-US">
                <a:solidFill>
                  <a:schemeClr val="tx2"/>
                </a:solidFill>
              </a:rPr>
              <a:t>Tuition</a:t>
            </a:r>
          </a:p>
          <a:p>
            <a:pPr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CA" altLang="en-US">
                <a:solidFill>
                  <a:schemeClr val="tx2"/>
                </a:solidFill>
              </a:rPr>
              <a:t>Other extra school fees</a:t>
            </a:r>
          </a:p>
          <a:p>
            <a:pPr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CA" altLang="en-US">
                <a:solidFill>
                  <a:schemeClr val="tx2"/>
                </a:solidFill>
              </a:rPr>
              <a:t>Books/supplies</a:t>
            </a:r>
          </a:p>
          <a:p>
            <a:pPr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CA" altLang="en-US">
                <a:solidFill>
                  <a:schemeClr val="tx2"/>
                </a:solidFill>
              </a:rPr>
              <a:t>Living costs</a:t>
            </a:r>
          </a:p>
          <a:p>
            <a:pPr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CA" altLang="en-US">
                <a:solidFill>
                  <a:schemeClr val="tx2"/>
                </a:solidFill>
              </a:rPr>
              <a:t>Transportation</a:t>
            </a:r>
          </a:p>
          <a:p>
            <a:pPr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CA" altLang="en-US">
                <a:solidFill>
                  <a:schemeClr val="tx2"/>
                </a:solidFill>
              </a:rPr>
              <a:t>Other costs</a:t>
            </a:r>
            <a:endParaRPr lang="en-US" altLang="en-US">
              <a:solidFill>
                <a:schemeClr val="tx2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20"/>
    </mc:Choice>
    <mc:Fallback xmlns="">
      <p:transition spd="slow" advTm="29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CA" smtClean="0">
                <a:solidFill>
                  <a:schemeClr val="hlink"/>
                </a:solidFill>
              </a:rPr>
              <a:t>COSTS:  Tuition</a:t>
            </a:r>
            <a:endParaRPr lang="en-US" smtClean="0">
              <a:solidFill>
                <a:schemeClr val="hlink"/>
              </a:solidFill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219200" y="1447800"/>
            <a:ext cx="6781800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CA" altLang="en-US" sz="2800" dirty="0">
                <a:solidFill>
                  <a:schemeClr val="tx2"/>
                </a:solidFill>
              </a:rPr>
              <a:t>Tuition is the cost for your </a:t>
            </a:r>
            <a:r>
              <a:rPr lang="en-CA" altLang="en-US" sz="2800" i="1" dirty="0">
                <a:solidFill>
                  <a:schemeClr val="tx2"/>
                </a:solidFill>
              </a:rPr>
              <a:t>classes </a:t>
            </a:r>
            <a:r>
              <a:rPr lang="en-CA" altLang="en-US" sz="2800" dirty="0">
                <a:solidFill>
                  <a:schemeClr val="tx2"/>
                </a:solidFill>
              </a:rPr>
              <a:t>and in paid </a:t>
            </a:r>
            <a:r>
              <a:rPr lang="en-CA" altLang="en-US" sz="2800" i="1" dirty="0">
                <a:solidFill>
                  <a:schemeClr val="tx2"/>
                </a:solidFill>
              </a:rPr>
              <a:t>yearly</a:t>
            </a:r>
          </a:p>
          <a:p>
            <a:pPr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CA" altLang="en-US" sz="2800" dirty="0">
                <a:solidFill>
                  <a:schemeClr val="tx2"/>
                </a:solidFill>
              </a:rPr>
              <a:t>Can often be paid in stages – not all at once</a:t>
            </a:r>
            <a:r>
              <a:rPr lang="en-CA" altLang="en-US" dirty="0">
                <a:solidFill>
                  <a:schemeClr val="tx2"/>
                </a:solidFill>
              </a:rPr>
              <a:t> </a:t>
            </a:r>
            <a:r>
              <a:rPr lang="en-CA" altLang="en-US" sz="2000" dirty="0">
                <a:solidFill>
                  <a:schemeClr val="tx2"/>
                </a:solidFill>
              </a:rPr>
              <a:t>(you may be asked for this soon after acceptance).  </a:t>
            </a:r>
            <a:r>
              <a:rPr lang="en-CA" altLang="en-US" dirty="0">
                <a:solidFill>
                  <a:schemeClr val="tx2"/>
                </a:solidFill>
              </a:rPr>
              <a:t>Don’t be late – you will be charged interest</a:t>
            </a:r>
          </a:p>
          <a:p>
            <a:pPr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CA" altLang="en-US" sz="2800" dirty="0">
                <a:solidFill>
                  <a:schemeClr val="tx2"/>
                </a:solidFill>
              </a:rPr>
              <a:t>Specialized programs may have higher tuition</a:t>
            </a:r>
          </a:p>
          <a:p>
            <a:pPr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CA" altLang="en-US" sz="2800" dirty="0">
                <a:solidFill>
                  <a:schemeClr val="tx2"/>
                </a:solidFill>
              </a:rPr>
              <a:t>1 year of </a:t>
            </a:r>
            <a:r>
              <a:rPr lang="en-CA" altLang="en-US" sz="2800" dirty="0">
                <a:solidFill>
                  <a:schemeClr val="hlink"/>
                </a:solidFill>
              </a:rPr>
              <a:t>college</a:t>
            </a:r>
            <a:r>
              <a:rPr lang="en-CA" altLang="en-US" sz="2800" dirty="0">
                <a:solidFill>
                  <a:schemeClr val="tx2"/>
                </a:solidFill>
              </a:rPr>
              <a:t> – </a:t>
            </a:r>
            <a:r>
              <a:rPr lang="en-CA" altLang="en-US" sz="2800" dirty="0">
                <a:solidFill>
                  <a:schemeClr val="hlink"/>
                </a:solidFill>
              </a:rPr>
              <a:t>app $</a:t>
            </a:r>
            <a:r>
              <a:rPr lang="en-CA" altLang="en-US" sz="2800" dirty="0" smtClean="0">
                <a:solidFill>
                  <a:schemeClr val="hlink"/>
                </a:solidFill>
              </a:rPr>
              <a:t>4500 </a:t>
            </a:r>
            <a:r>
              <a:rPr lang="en-CA" altLang="en-US" sz="2800" dirty="0">
                <a:solidFill>
                  <a:schemeClr val="hlink"/>
                </a:solidFill>
              </a:rPr>
              <a:t>- $</a:t>
            </a:r>
            <a:r>
              <a:rPr lang="en-CA" altLang="en-US" sz="2800" dirty="0" smtClean="0">
                <a:solidFill>
                  <a:schemeClr val="hlink"/>
                </a:solidFill>
              </a:rPr>
              <a:t>5500</a:t>
            </a:r>
            <a:endParaRPr lang="en-CA" altLang="en-US" sz="2800" dirty="0">
              <a:solidFill>
                <a:schemeClr val="hlink"/>
              </a:solidFill>
            </a:endParaRPr>
          </a:p>
          <a:p>
            <a:pPr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CA" altLang="en-US" sz="2800" dirty="0">
                <a:solidFill>
                  <a:schemeClr val="tx2"/>
                </a:solidFill>
              </a:rPr>
              <a:t>1 year of </a:t>
            </a:r>
            <a:r>
              <a:rPr lang="en-CA" altLang="en-US" sz="2800" dirty="0">
                <a:solidFill>
                  <a:srgbClr val="FF6600"/>
                </a:solidFill>
              </a:rPr>
              <a:t>university</a:t>
            </a:r>
            <a:r>
              <a:rPr lang="en-CA" altLang="en-US" sz="2800" dirty="0">
                <a:solidFill>
                  <a:schemeClr val="tx2"/>
                </a:solidFill>
              </a:rPr>
              <a:t> – </a:t>
            </a:r>
            <a:r>
              <a:rPr lang="en-CA" altLang="en-US" sz="2800" dirty="0">
                <a:solidFill>
                  <a:srgbClr val="FF6600"/>
                </a:solidFill>
              </a:rPr>
              <a:t>app $</a:t>
            </a:r>
            <a:r>
              <a:rPr lang="en-CA" altLang="en-US" sz="2800" dirty="0" smtClean="0">
                <a:solidFill>
                  <a:srgbClr val="FF6600"/>
                </a:solidFill>
              </a:rPr>
              <a:t>7500 </a:t>
            </a:r>
            <a:r>
              <a:rPr lang="en-CA" altLang="en-US" sz="2800" dirty="0">
                <a:solidFill>
                  <a:srgbClr val="FF6600"/>
                </a:solidFill>
              </a:rPr>
              <a:t>- $</a:t>
            </a:r>
            <a:r>
              <a:rPr lang="en-CA" altLang="en-US" sz="2800" dirty="0" smtClean="0">
                <a:solidFill>
                  <a:srgbClr val="FF6600"/>
                </a:solidFill>
              </a:rPr>
              <a:t>8500</a:t>
            </a:r>
            <a:endParaRPr lang="en-CA" altLang="en-US" sz="2800" dirty="0">
              <a:solidFill>
                <a:srgbClr val="FF66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34"/>
    </mc:Choice>
    <mc:Fallback xmlns="">
      <p:transition spd="slow" advTm="41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CA" smtClean="0">
                <a:solidFill>
                  <a:schemeClr val="hlink"/>
                </a:solidFill>
              </a:rPr>
              <a:t>COSTS:  Extra Fees</a:t>
            </a:r>
            <a:endParaRPr lang="en-US" smtClean="0">
              <a:solidFill>
                <a:schemeClr val="hlink"/>
              </a:solidFill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219200" y="1447800"/>
            <a:ext cx="6781800" cy="477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CA" altLang="en-US">
                <a:solidFill>
                  <a:schemeClr val="tx2"/>
                </a:solidFill>
              </a:rPr>
              <a:t>Campus facilities/services</a:t>
            </a:r>
          </a:p>
          <a:p>
            <a:pPr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CA" altLang="en-US">
                <a:solidFill>
                  <a:schemeClr val="tx2"/>
                </a:solidFill>
              </a:rPr>
              <a:t>Co-operative Education</a:t>
            </a:r>
          </a:p>
          <a:p>
            <a:pPr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CA" altLang="en-US">
                <a:solidFill>
                  <a:schemeClr val="tx2"/>
                </a:solidFill>
              </a:rPr>
              <a:t>Lab fees</a:t>
            </a:r>
          </a:p>
          <a:p>
            <a:pPr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CA" altLang="en-US">
                <a:solidFill>
                  <a:schemeClr val="tx2"/>
                </a:solidFill>
              </a:rPr>
              <a:t>Printing fees</a:t>
            </a:r>
          </a:p>
          <a:p>
            <a:pPr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CA" altLang="en-US">
                <a:solidFill>
                  <a:schemeClr val="tx2"/>
                </a:solidFill>
              </a:rPr>
              <a:t>Health care plans (delist if your family has benefits coverage for you)</a:t>
            </a:r>
          </a:p>
          <a:p>
            <a:pPr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CA" altLang="en-US">
                <a:solidFill>
                  <a:schemeClr val="tx2"/>
                </a:solidFill>
              </a:rPr>
              <a:t>Etc.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27"/>
    </mc:Choice>
    <mc:Fallback xmlns="">
      <p:transition spd="slow" advTm="25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CA" smtClean="0">
                <a:solidFill>
                  <a:schemeClr val="hlink"/>
                </a:solidFill>
              </a:rPr>
              <a:t>COSTS:  Books and Supplies</a:t>
            </a:r>
            <a:endParaRPr lang="en-US" smtClean="0">
              <a:solidFill>
                <a:schemeClr val="hlink"/>
              </a:solidFill>
            </a:endParaRP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1219200" y="1447800"/>
            <a:ext cx="6781800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CA" altLang="en-US" dirty="0">
                <a:solidFill>
                  <a:schemeClr val="tx2"/>
                </a:solidFill>
              </a:rPr>
              <a:t>Costs range depending on program</a:t>
            </a:r>
          </a:p>
          <a:p>
            <a:pPr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CA" altLang="en-US" dirty="0">
                <a:solidFill>
                  <a:schemeClr val="tx2"/>
                </a:solidFill>
              </a:rPr>
              <a:t>Approximately $1500/year</a:t>
            </a:r>
          </a:p>
          <a:p>
            <a:pPr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CA" altLang="en-US" dirty="0">
                <a:solidFill>
                  <a:schemeClr val="tx2"/>
                </a:solidFill>
              </a:rPr>
              <a:t>Can sometimes purchase </a:t>
            </a:r>
            <a:r>
              <a:rPr lang="en-CA" altLang="en-US" dirty="0">
                <a:solidFill>
                  <a:srgbClr val="FF0000"/>
                </a:solidFill>
              </a:rPr>
              <a:t>used books </a:t>
            </a:r>
            <a:r>
              <a:rPr lang="en-CA" altLang="en-US" dirty="0">
                <a:solidFill>
                  <a:schemeClr val="tx2"/>
                </a:solidFill>
              </a:rPr>
              <a:t>to save </a:t>
            </a:r>
            <a:r>
              <a:rPr lang="en-CA" altLang="en-US" dirty="0" smtClean="0">
                <a:solidFill>
                  <a:schemeClr val="tx2"/>
                </a:solidFill>
              </a:rPr>
              <a:t>money</a:t>
            </a:r>
          </a:p>
          <a:p>
            <a:pPr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CA" altLang="en-US" dirty="0" smtClean="0">
                <a:solidFill>
                  <a:srgbClr val="FF0000"/>
                </a:solidFill>
              </a:rPr>
              <a:t>eBooks</a:t>
            </a:r>
            <a:r>
              <a:rPr lang="en-CA" altLang="en-US" dirty="0" smtClean="0">
                <a:solidFill>
                  <a:schemeClr val="tx2"/>
                </a:solidFill>
              </a:rPr>
              <a:t> may also be available</a:t>
            </a:r>
          </a:p>
          <a:p>
            <a:pPr>
              <a:spcBef>
                <a:spcPct val="50000"/>
              </a:spcBef>
              <a:buClrTx/>
              <a:buSzTx/>
              <a:buFontTx/>
              <a:buChar char="•"/>
            </a:pPr>
            <a:endParaRPr lang="en-CA" altLang="en-US" dirty="0">
              <a:solidFill>
                <a:schemeClr val="tx2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20"/>
    </mc:Choice>
    <mc:Fallback xmlns="">
      <p:transition spd="slow" advTm="35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CA" smtClean="0">
                <a:solidFill>
                  <a:schemeClr val="hlink"/>
                </a:solidFill>
              </a:rPr>
              <a:t>COSTS:  Living Expenses</a:t>
            </a:r>
            <a:endParaRPr lang="en-US" smtClean="0">
              <a:solidFill>
                <a:schemeClr val="hlink"/>
              </a:solidFill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219200" y="1447800"/>
            <a:ext cx="67818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CA" altLang="en-US">
                <a:solidFill>
                  <a:schemeClr val="tx2"/>
                </a:solidFill>
              </a:rPr>
              <a:t>Costs range dramatically based on choice</a:t>
            </a:r>
          </a:p>
          <a:p>
            <a:pPr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CA" altLang="en-US" b="1">
                <a:solidFill>
                  <a:schemeClr val="tx2"/>
                </a:solidFill>
              </a:rPr>
              <a:t>RESIDENCE</a:t>
            </a:r>
            <a:r>
              <a:rPr lang="en-CA" altLang="en-US">
                <a:solidFill>
                  <a:schemeClr val="tx2"/>
                </a:solidFill>
              </a:rPr>
              <a:t>: private vs. shared room; meal plan, etc.</a:t>
            </a:r>
          </a:p>
          <a:p>
            <a:pPr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CA" altLang="en-US" b="1">
                <a:solidFill>
                  <a:schemeClr val="tx2"/>
                </a:solidFill>
              </a:rPr>
              <a:t>OFF-CAMPUS HOUSING:</a:t>
            </a:r>
            <a:r>
              <a:rPr lang="en-CA" altLang="en-US">
                <a:solidFill>
                  <a:schemeClr val="tx2"/>
                </a:solidFill>
              </a:rPr>
              <a:t> roommates vs. living alone; apartment vs. house; utilities, etc.</a:t>
            </a:r>
          </a:p>
          <a:p>
            <a:pPr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CA" altLang="en-US" b="1">
                <a:solidFill>
                  <a:schemeClr val="tx2"/>
                </a:solidFill>
              </a:rPr>
              <a:t>LIVING AT HOME:</a:t>
            </a:r>
            <a:r>
              <a:rPr lang="en-CA" altLang="en-US">
                <a:solidFill>
                  <a:schemeClr val="tx2"/>
                </a:solidFill>
              </a:rPr>
              <a:t> rent/board, etc.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623"/>
    </mc:Choice>
    <mc:Fallback xmlns="">
      <p:transition spd="slow" advTm="52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CA" smtClean="0">
                <a:solidFill>
                  <a:schemeClr val="hlink"/>
                </a:solidFill>
              </a:rPr>
              <a:t>COSTS:  Transportation</a:t>
            </a:r>
            <a:endParaRPr lang="en-US" smtClean="0">
              <a:solidFill>
                <a:schemeClr val="hlink"/>
              </a:solidFill>
            </a:endParaRP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219200" y="1447800"/>
            <a:ext cx="6781800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CA" altLang="en-US" b="1">
                <a:solidFill>
                  <a:schemeClr val="tx2"/>
                </a:solidFill>
              </a:rPr>
              <a:t>Walk</a:t>
            </a:r>
          </a:p>
          <a:p>
            <a:pPr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CA" altLang="en-US" b="1">
                <a:solidFill>
                  <a:schemeClr val="tx2"/>
                </a:solidFill>
              </a:rPr>
              <a:t>Public Transit – </a:t>
            </a:r>
            <a:r>
              <a:rPr lang="en-CA" altLang="en-US">
                <a:solidFill>
                  <a:schemeClr val="tx2"/>
                </a:solidFill>
              </a:rPr>
              <a:t>transit pass </a:t>
            </a:r>
          </a:p>
          <a:p>
            <a:pPr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CA" altLang="en-US" b="1">
                <a:solidFill>
                  <a:schemeClr val="tx2"/>
                </a:solidFill>
              </a:rPr>
              <a:t>Drive</a:t>
            </a:r>
            <a:r>
              <a:rPr lang="en-CA" altLang="en-US">
                <a:solidFill>
                  <a:schemeClr val="tx2"/>
                </a:solidFill>
              </a:rPr>
              <a:t> – car, insurance, gas, parking</a:t>
            </a:r>
            <a:endParaRPr lang="en-CA" altLang="en-US" b="1">
              <a:solidFill>
                <a:schemeClr val="tx2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75"/>
    </mc:Choice>
    <mc:Fallback xmlns="">
      <p:transition spd="slow" advTm="22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CA" smtClean="0">
                <a:solidFill>
                  <a:schemeClr val="hlink"/>
                </a:solidFill>
              </a:rPr>
              <a:t>COSTS:  Other Costs</a:t>
            </a:r>
            <a:endParaRPr lang="en-US" smtClean="0">
              <a:solidFill>
                <a:schemeClr val="hlink"/>
              </a:solidFill>
            </a:endParaRP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1219200" y="1447800"/>
            <a:ext cx="6781800" cy="277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CA" altLang="en-US" b="1">
                <a:solidFill>
                  <a:schemeClr val="tx2"/>
                </a:solidFill>
              </a:rPr>
              <a:t>Travel</a:t>
            </a:r>
          </a:p>
          <a:p>
            <a:pPr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CA" altLang="en-US" b="1">
                <a:solidFill>
                  <a:schemeClr val="tx2"/>
                </a:solidFill>
              </a:rPr>
              <a:t>Entertainment</a:t>
            </a:r>
          </a:p>
          <a:p>
            <a:pPr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CA" altLang="en-US" b="1">
                <a:solidFill>
                  <a:schemeClr val="tx2"/>
                </a:solidFill>
              </a:rPr>
              <a:t>Clothes</a:t>
            </a:r>
          </a:p>
          <a:p>
            <a:pPr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CA" altLang="en-US" b="1">
                <a:solidFill>
                  <a:schemeClr val="tx2"/>
                </a:solidFill>
              </a:rPr>
              <a:t>Dental, medical, etc.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52"/>
    </mc:Choice>
    <mc:Fallback xmlns="">
      <p:transition spd="slow" advTm="17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CA" sz="4000" smtClean="0">
                <a:solidFill>
                  <a:schemeClr val="hlink"/>
                </a:solidFill>
              </a:rPr>
              <a:t>Overall Costs: University vs. College</a:t>
            </a:r>
            <a:endParaRPr lang="en-US" sz="4000" smtClean="0">
              <a:solidFill>
                <a:schemeClr val="hlink"/>
              </a:solidFill>
            </a:endParaRPr>
          </a:p>
        </p:txBody>
      </p:sp>
      <p:graphicFrame>
        <p:nvGraphicFramePr>
          <p:cNvPr id="3" name="Table Placeholder 2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78544013"/>
              </p:ext>
            </p:extLst>
          </p:nvPr>
        </p:nvGraphicFramePr>
        <p:xfrm>
          <a:off x="1447800" y="1524000"/>
          <a:ext cx="6553200" cy="41148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754771">
                  <a:extLst>
                    <a:ext uri="{9D8B030D-6E8A-4147-A177-3AD203B41FA5}">
                      <a16:colId xmlns:a16="http://schemas.microsoft.com/office/drawing/2014/main" val="241945540"/>
                    </a:ext>
                  </a:extLst>
                </a:gridCol>
                <a:gridCol w="1903549">
                  <a:extLst>
                    <a:ext uri="{9D8B030D-6E8A-4147-A177-3AD203B41FA5}">
                      <a16:colId xmlns:a16="http://schemas.microsoft.com/office/drawing/2014/main" val="1754548882"/>
                    </a:ext>
                  </a:extLst>
                </a:gridCol>
                <a:gridCol w="1894880">
                  <a:extLst>
                    <a:ext uri="{9D8B030D-6E8A-4147-A177-3AD203B41FA5}">
                      <a16:colId xmlns:a16="http://schemas.microsoft.com/office/drawing/2014/main" val="1363116941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Expense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University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College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4166787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Tuition/Extra fees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$7500 - $8500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$4500 - $5500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4403129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Books/Supplies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$1000 - $1600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$1000 - $1600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5508098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Living Costs (Residence/Meals)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$9000 - $12000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$8000 - $10000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93033769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Transportation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(Local travel / visits home)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$800 - $1600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$800 - $1600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82403699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Incidental expenses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(Dental, OHIP, etc.)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$200 - $400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$200 - $400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8129135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Other costs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(Entertainment,laundry,etc.)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$800 - $1000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$800 - $1000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4672069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$19,300 - $25,100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$15,300 - $20,100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12739109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28"/>
    </mc:Choice>
    <mc:Fallback xmlns="">
      <p:transition spd="slow" advTm="27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Image" ma:contentTypeID="0x0101009148F5A04DDD49CBA7127AADA5FB792B00AADE34325A8B49CDA8BB4DB53328F21400B9777EC37B49534D9F1BC0D241DF3B33" ma:contentTypeVersion="1" ma:contentTypeDescription="Upload an image." ma:contentTypeScope="" ma:versionID="913966d76d9b5e4946103f271328572f">
  <xsd:schema xmlns:xsd="http://www.w3.org/2001/XMLSchema" xmlns:xs="http://www.w3.org/2001/XMLSchema" xmlns:p="http://schemas.microsoft.com/office/2006/metadata/properties" xmlns:ns1="http://schemas.microsoft.com/sharepoint/v3" xmlns:ns2="BFDF4BC2-EFC6-461C-A22E-46B6FF0E56DA" xmlns:ns3="http://schemas.microsoft.com/sharepoint/v3/fields" targetNamespace="http://schemas.microsoft.com/office/2006/metadata/properties" ma:root="true" ma:fieldsID="55ae06539256927f6276fc9461478549" ns1:_="" ns2:_="" ns3:_="">
    <xsd:import namespace="http://schemas.microsoft.com/sharepoint/v3"/>
    <xsd:import namespace="BFDF4BC2-EFC6-461C-A22E-46B6FF0E56DA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1:FileRef" minOccurs="0"/>
                <xsd:element ref="ns1:File_x0020_Type" minOccurs="0"/>
                <xsd:element ref="ns1:HTML_x0020_File_x0020_Type" minOccurs="0"/>
                <xsd:element ref="ns1:FSObjType" minOccurs="0"/>
                <xsd:element ref="ns2:ThumbnailExists" minOccurs="0"/>
                <xsd:element ref="ns2:PreviewExists" minOccurs="0"/>
                <xsd:element ref="ns2:ImageWidth" minOccurs="0"/>
                <xsd:element ref="ns2:ImageHeight" minOccurs="0"/>
                <xsd:element ref="ns2:ImageCreateDate" minOccurs="0"/>
                <xsd:element ref="ns3:wic_System_Copyright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FileRef" ma:index="8" nillable="true" ma:displayName="URL Path" ma:hidden="true" ma:list="Docs" ma:internalName="FileRef" ma:readOnly="true" ma:showField="FullUrl">
      <xsd:simpleType>
        <xsd:restriction base="dms:Lookup"/>
      </xsd:simpleType>
    </xsd:element>
    <xsd:element name="File_x0020_Type" ma:index="9" nillable="true" ma:displayName="File Type" ma:hidden="true" ma:internalName="File_x0020_Type" ma:readOnly="true">
      <xsd:simpleType>
        <xsd:restriction base="dms:Text"/>
      </xsd:simpleType>
    </xsd:element>
    <xsd:element name="HTML_x0020_File_x0020_Type" ma:index="10" nillable="true" ma:displayName="HTML File Type" ma:hidden="true" ma:internalName="HTML_x0020_File_x0020_Type" ma:readOnly="true">
      <xsd:simpleType>
        <xsd:restriction base="dms:Text"/>
      </xsd:simpleType>
    </xsd:element>
    <xsd:element name="FSObjType" ma:index="11" nillable="true" ma:displayName="Item Type" ma:hidden="true" ma:list="Docs" ma:internalName="FSObjType" ma:readOnly="true" ma:showField="FSType">
      <xsd:simpleType>
        <xsd:restriction base="dms:Lookup"/>
      </xsd:simpleType>
    </xsd:element>
    <xsd:element name="PublishingStartDate" ma:index="27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28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DF4BC2-EFC6-461C-A22E-46B6FF0E56DA" elementFormDefault="qualified">
    <xsd:import namespace="http://schemas.microsoft.com/office/2006/documentManagement/types"/>
    <xsd:import namespace="http://schemas.microsoft.com/office/infopath/2007/PartnerControls"/>
    <xsd:element name="ThumbnailExists" ma:index="18" nillable="true" ma:displayName="Thumbnail Exists" ma:default="FALSE" ma:hidden="true" ma:internalName="ThumbnailExists" ma:readOnly="true">
      <xsd:simpleType>
        <xsd:restriction base="dms:Boolean"/>
      </xsd:simpleType>
    </xsd:element>
    <xsd:element name="PreviewExists" ma:index="19" nillable="true" ma:displayName="Preview Exists" ma:default="FALSE" ma:hidden="true" ma:internalName="PreviewExists" ma:readOnly="true">
      <xsd:simpleType>
        <xsd:restriction base="dms:Boolean"/>
      </xsd:simpleType>
    </xsd:element>
    <xsd:element name="ImageWidth" ma:index="20" nillable="true" ma:displayName="Width" ma:internalName="ImageWidth" ma:readOnly="true">
      <xsd:simpleType>
        <xsd:restriction base="dms:Unknown"/>
      </xsd:simpleType>
    </xsd:element>
    <xsd:element name="ImageHeight" ma:index="22" nillable="true" ma:displayName="Height" ma:internalName="ImageHeight" ma:readOnly="true">
      <xsd:simpleType>
        <xsd:restriction base="dms:Unknown"/>
      </xsd:simpleType>
    </xsd:element>
    <xsd:element name="ImageCreateDate" ma:index="25" nillable="true" ma:displayName="Date Picture Taken" ma:format="DateTime" ma:hidden="true" ma:internalName="ImageCreate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26" nillable="true" ma:displayName="Copyright" ma:internalName="wic_System_Copyright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24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 ma:index="23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wic_System_Copyright xmlns="http://schemas.microsoft.com/sharepoint/v3/fields" xsi:nil="true"/>
    <ImageCreateDate xmlns="BFDF4BC2-EFC6-461C-A22E-46B6FF0E56DA" xsi:nil="true"/>
  </documentManagement>
</p:properties>
</file>

<file path=customXml/itemProps1.xml><?xml version="1.0" encoding="utf-8"?>
<ds:datastoreItem xmlns:ds="http://schemas.openxmlformats.org/officeDocument/2006/customXml" ds:itemID="{1A276B42-9841-4863-9C36-38E3CFD5739C}"/>
</file>

<file path=customXml/itemProps2.xml><?xml version="1.0" encoding="utf-8"?>
<ds:datastoreItem xmlns:ds="http://schemas.openxmlformats.org/officeDocument/2006/customXml" ds:itemID="{D5876FC7-9826-4424-AEAE-30113C39B2B0}"/>
</file>

<file path=customXml/itemProps3.xml><?xml version="1.0" encoding="utf-8"?>
<ds:datastoreItem xmlns:ds="http://schemas.openxmlformats.org/officeDocument/2006/customXml" ds:itemID="{335E34BB-08A3-4076-9453-B0380CCCCFEE}"/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5335</TotalTime>
  <Words>686</Words>
  <Application>Microsoft Office PowerPoint</Application>
  <PresentationFormat>On-screen Show (4:3)</PresentationFormat>
  <Paragraphs>140</Paragraphs>
  <Slides>18</Slides>
  <Notes>2</Notes>
  <HiddenSlides>0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Garamond</vt:lpstr>
      <vt:lpstr>Times New Roman</vt:lpstr>
      <vt:lpstr>Wingdings</vt:lpstr>
      <vt:lpstr>Stream</vt:lpstr>
      <vt:lpstr>Financial Planning for Post Secondary Education</vt:lpstr>
      <vt:lpstr>THE COST OF POST-SECONDARY</vt:lpstr>
      <vt:lpstr>COSTS:  Tuition</vt:lpstr>
      <vt:lpstr>COSTS:  Extra Fees</vt:lpstr>
      <vt:lpstr>COSTS:  Books and Supplies</vt:lpstr>
      <vt:lpstr>COSTS:  Living Expenses</vt:lpstr>
      <vt:lpstr>COSTS:  Transportation</vt:lpstr>
      <vt:lpstr>COSTS:  Other Costs</vt:lpstr>
      <vt:lpstr>Overall Costs: University vs. College</vt:lpstr>
      <vt:lpstr>FUNDING POST-SECONDARY</vt:lpstr>
      <vt:lpstr>FUNDING:  OSAP</vt:lpstr>
      <vt:lpstr>FUNDING:  SCHOLARSHIPS AND BURSARIES</vt:lpstr>
      <vt:lpstr>CREATING A BUDGET</vt:lpstr>
      <vt:lpstr>Local Opportunities:   Lakehead University Orillia</vt:lpstr>
      <vt:lpstr>Lakehead Orillia: Academic Entrance Scholarships</vt:lpstr>
      <vt:lpstr>PowerPoint Presentation</vt:lpstr>
      <vt:lpstr>Final Tips..</vt:lpstr>
      <vt:lpstr>GOOD LUCK </vt:lpstr>
    </vt:vector>
  </TitlesOfParts>
  <Company>Simcoe County District School Board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SCDSB</dc:creator>
  <cp:keywords/>
  <dc:description/>
  <cp:lastModifiedBy>Pellarin, Kerrie</cp:lastModifiedBy>
  <cp:revision>50</cp:revision>
  <dcterms:created xsi:type="dcterms:W3CDTF">2010-11-09T17:21:05Z</dcterms:created>
  <dcterms:modified xsi:type="dcterms:W3CDTF">2020-10-09T17:10:51Z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  <property fmtid="{D5CDD505-2E9C-101B-9397-08002B2CF9AE}" pid="3" name="ContentTypeId">
    <vt:lpwstr>0x0101009148F5A04DDD49CBA7127AADA5FB792B00AADE34325A8B49CDA8BB4DB53328F21400B9777EC37B49534D9F1BC0D241DF3B33</vt:lpwstr>
  </property>
</Properties>
</file>